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490FD8-4B98-4381-9EB0-FFCB34F25BD5}">
  <a:tblStyle styleId="{FB490FD8-4B98-4381-9EB0-FFCB34F25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ebd3d8e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ebd3d8e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build similar as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12 - 100 decoder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each decoder layer: in encoder-decoder version it has two attention layers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ebd3d8e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ebd3d8e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find the </a:t>
            </a:r>
            <a:r>
              <a:rPr lang="pl"/>
              <a:t>strength</a:t>
            </a:r>
            <a:r>
              <a:rPr lang="pl"/>
              <a:t> of relationships </a:t>
            </a:r>
            <a:r>
              <a:rPr lang="pl"/>
              <a:t>in between</a:t>
            </a:r>
            <a:r>
              <a:rPr lang="pl"/>
              <a:t> words in the text sequence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as in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intuition behind it: search in a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in reality: math computation using Q, K, V matrix to calculate attention score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ebd3d8ef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ebd3d8ef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initially was trained on a two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meaning is coherent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6b2162e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6b2162e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6b2162e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f6b2162e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set of pairs: question and related </a:t>
            </a:r>
            <a:r>
              <a:rPr lang="pl"/>
              <a:t>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did not have big computational resources to train multimodal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did not want to use any paid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me and my supervisor came with an idea of three stage project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f6b2162e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f6b2162e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object detection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image captioning: described all detected areas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most important stage: LM needs to decide if the description contains the answer to the question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f6b2162e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f6b2162e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ebd3d8e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ebd3d8e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introduced in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decoder only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absolutely the best LM back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 was </a:t>
            </a:r>
            <a:r>
              <a:rPr lang="pl"/>
              <a:t>surprised. The result was amazing to me. It generated a coherent story about unicorns in natural language.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 did the research on text generation and my results were not even close to GPT-2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ebd3d8e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ebd3d8e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adapting pre-trained language model to our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training it only a little to preserve model abilities, not to ruin the parameters.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ebd3d8e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ebd3d8e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Prompt-tuning is as you expect the process of training a prompt.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text -&gt; token list -&gt; embeddings -&gt; concatenate soft-prompt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ebd3d8e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ebd3d8e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ebd3d8e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ebd3d8e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ebd3d8ef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ebd3d8ef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ebd3d8ef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ebd3d8e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ebd3d8e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ebd3d8e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ebd3d8ef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ebd3d8ef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ebd3d8e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ebd3d8e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introduced in 2016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the Transformer architecture started to be used and evolves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ebd3d8e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ebd3d8e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initially for seq2seq, machine translation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text -&gt; tokens -&gt; </a:t>
            </a:r>
            <a:r>
              <a:rPr lang="pl"/>
              <a:t>embeddings</a:t>
            </a:r>
            <a:r>
              <a:rPr lang="pl"/>
              <a:t> -&gt; thru the neural network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 the output -&gt; predictions -&gt; </a:t>
            </a:r>
            <a:r>
              <a:rPr lang="pl"/>
              <a:t>finding</a:t>
            </a:r>
            <a:r>
              <a:rPr lang="pl"/>
              <a:t> nearest tokens in embedding space -&gt; convert into text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ebd3d8e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ebd3d8e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First part, encoder.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To compute internal states -&gt; translate human way of understanding natural language into math model (computer way of understanding language)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ebd3d8ef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ebd3d8ef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few 12-100 encoder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each attention layer and feed forward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-outpu is send to the decoder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ebd3d8e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ebd3d8e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aim of the decoder is to generate next word (token)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takes information from encoder and previous tokens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zawemi/PW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706.03762.pdf" TargetMode="External"/><Relationship Id="rId4" Type="http://schemas.openxmlformats.org/officeDocument/2006/relationships/hyperlink" Target="http://jalammar.github.io/illustrated-transformer/" TargetMode="External"/><Relationship Id="rId5" Type="http://schemas.openxmlformats.org/officeDocument/2006/relationships/hyperlink" Target="https://d4mucfpksywv.cloudfront.net/better-language-models/language_models_are_unsupervised_multitask_learners.pdf" TargetMode="External"/><Relationship Id="rId6" Type="http://schemas.openxmlformats.org/officeDocument/2006/relationships/hyperlink" Target="https://huggingface.co/docs/peft/conceptual_guides/prompting" TargetMode="External"/><Relationship Id="rId7" Type="http://schemas.openxmlformats.org/officeDocument/2006/relationships/hyperlink" Target="https://huggingface.co/docs/transformers/train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Inside ChatGPT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What’s Transformer architecture?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7163" l="48227" r="2399" t="1227"/>
          <a:stretch/>
        </p:blipFill>
        <p:spPr>
          <a:xfrm>
            <a:off x="1700900" y="0"/>
            <a:ext cx="1797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5126990" y="0"/>
            <a:ext cx="4017000" cy="5086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6048740" y="0"/>
            <a:ext cx="217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Attention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0" y="1547612"/>
            <a:ext cx="2432301" cy="304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500" y="1161963"/>
            <a:ext cx="411489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749550" y="4482225"/>
            <a:ext cx="330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>
                <a:solidFill>
                  <a:schemeClr val="dk2"/>
                </a:solidFill>
              </a:rPr>
              <a:t>[2]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Training objective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pl" sz="2300">
                <a:solidFill>
                  <a:schemeClr val="dk1"/>
                </a:solidFill>
              </a:rPr>
              <a:t>Mask some percentage of the input tokens at random and then predict those masked tokens.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 startAt="2"/>
            </a:pPr>
            <a:r>
              <a:rPr lang="pl" sz="2300">
                <a:solidFill>
                  <a:schemeClr val="dk1"/>
                </a:solidFill>
              </a:rPr>
              <a:t>Next sentence prediction: In every sample there are two sentences: A nad B. Model needs to predict if B follows 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Transformer Architecture: My Project Experience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Visual Question Answering Project (2023)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13" y="1152477"/>
            <a:ext cx="6986975" cy="32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Visual Question Answering Project (2023)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369"/>
            <a:ext cx="8839204" cy="242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Experiment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287088" y="1320000"/>
            <a:ext cx="4151100" cy="3095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 u="sng">
                <a:solidFill>
                  <a:srgbClr val="073763"/>
                </a:solidFill>
              </a:rPr>
              <a:t>Example 1</a:t>
            </a:r>
            <a:endParaRPr i="1" u="sng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 sz="2000">
                <a:solidFill>
                  <a:schemeClr val="dk1"/>
                </a:solidFill>
              </a:rPr>
              <a:t>A: What animal is fluffy and furry?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 sz="2000">
                <a:solidFill>
                  <a:schemeClr val="dk1"/>
                </a:solidFill>
              </a:rPr>
              <a:t>B: the cat sleeps on a windowsill;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pl" sz="2000">
                <a:solidFill>
                  <a:srgbClr val="073763"/>
                </a:solidFill>
              </a:rPr>
              <a:t>Answer: yes</a:t>
            </a:r>
            <a:endParaRPr b="1" sz="2000">
              <a:solidFill>
                <a:srgbClr val="073763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705813" y="1320000"/>
            <a:ext cx="4151100" cy="3095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 u="sng">
                <a:solidFill>
                  <a:srgbClr val="073763"/>
                </a:solidFill>
              </a:rPr>
              <a:t>Example 2</a:t>
            </a:r>
            <a:r>
              <a:rPr i="1" lang="pl">
                <a:solidFill>
                  <a:srgbClr val="073763"/>
                </a:solidFill>
              </a:rPr>
              <a:t> </a:t>
            </a:r>
            <a:endParaRPr i="1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>
                <a:solidFill>
                  <a:schemeClr val="dk1"/>
                </a:solidFill>
              </a:rPr>
              <a:t>A: What can be used to cut bread?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>
                <a:solidFill>
                  <a:schemeClr val="dk1"/>
                </a:solidFill>
              </a:rPr>
              <a:t>B: a person on a bike;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pl">
                <a:solidFill>
                  <a:srgbClr val="073763"/>
                </a:solidFill>
              </a:rPr>
              <a:t>Answer:no</a:t>
            </a:r>
            <a:endParaRPr b="1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The ancestor: GPT-2</a:t>
            </a:r>
            <a:r>
              <a:rPr lang="pl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0" y="1432825"/>
            <a:ext cx="5143525" cy="2277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7749550" y="4482225"/>
            <a:ext cx="330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>
                <a:solidFill>
                  <a:schemeClr val="dk2"/>
                </a:solidFill>
              </a:rPr>
              <a:t>[3]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650" y="240925"/>
            <a:ext cx="1143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777" y="1"/>
            <a:ext cx="51435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4125775" y="1017725"/>
            <a:ext cx="5018100" cy="41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Train the entire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Train only the part of it (e.g. last layer)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017725"/>
            <a:ext cx="4125773" cy="412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Prompt-tuning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Freeze the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Concatenate trainable vector (soft prompt) at the beginning of your prompt.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Train the vector.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Use it at inference time.</a:t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5666941" y="4620047"/>
            <a:ext cx="2310000" cy="3414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Prompt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4164847" y="4620047"/>
            <a:ext cx="1502100" cy="3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Soft prompt</a:t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4802050" y="4270522"/>
            <a:ext cx="227700" cy="34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7059600" y="4270522"/>
            <a:ext cx="227700" cy="34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900" y="2057197"/>
            <a:ext cx="3860050" cy="220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A little bit about me..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6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Emilia Zawadzka-Gosk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zawadzka.emilia@gmail.com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Data Engineer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@PKO Faktoring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ML/AI enthusiast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since 2011 I am a data person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2018-2024 lecturer and </a:t>
            </a:r>
            <a:r>
              <a:rPr lang="pl"/>
              <a:t>researcher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@PJAIT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26095" t="0"/>
          <a:stretch/>
        </p:blipFill>
        <p:spPr>
          <a:xfrm>
            <a:off x="5342775" y="0"/>
            <a:ext cx="3801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Results of my experiment</a:t>
            </a:r>
            <a:endParaRPr>
              <a:solidFill>
                <a:srgbClr val="073763"/>
              </a:solidFill>
            </a:endParaRPr>
          </a:p>
        </p:txBody>
      </p:sp>
      <p:graphicFrame>
        <p:nvGraphicFramePr>
          <p:cNvPr id="216" name="Google Shape;216;p32"/>
          <p:cNvGraphicFramePr/>
          <p:nvPr/>
        </p:nvGraphicFramePr>
        <p:xfrm>
          <a:off x="850100" y="121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{FB490FD8-4B98-4381-9EB0-FFCB34F25BD5}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“Manual” prompt without examples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“Manual” prompt </a:t>
                      </a:r>
                      <a:r>
                        <a:rPr lang="pl"/>
                        <a:t>with</a:t>
                      </a:r>
                      <a:r>
                        <a:rPr lang="pl"/>
                        <a:t> 4 examples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18.7%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Prompt tuning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77%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Fine-tuning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81.9%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7" name="Google Shape;217;p32"/>
          <p:cNvSpPr txBox="1"/>
          <p:nvPr/>
        </p:nvSpPr>
        <p:spPr>
          <a:xfrm>
            <a:off x="6882800" y="921625"/>
            <a:ext cx="1206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2"/>
                </a:solidFill>
              </a:rPr>
              <a:t>Accuracy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672775" y="3447975"/>
            <a:ext cx="57240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 u="sng">
                <a:solidFill>
                  <a:schemeClr val="hlink"/>
                </a:solidFill>
                <a:hlinkClick r:id="rId3"/>
              </a:rPr>
              <a:t>https://github.com/zawemi/PW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Valuable resources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1. Attention is all you need. </a:t>
            </a:r>
            <a:r>
              <a:rPr lang="pl" sz="1100" u="sng">
                <a:solidFill>
                  <a:schemeClr val="hlink"/>
                </a:solidFill>
                <a:hlinkClick r:id="rId3"/>
              </a:rPr>
              <a:t>https://arxiv.org/pdf/1706.03762.pdf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2. </a:t>
            </a:r>
            <a:r>
              <a:rPr lang="pl"/>
              <a:t>Illustrated</a:t>
            </a:r>
            <a:r>
              <a:rPr lang="pl"/>
              <a:t> Transformer: </a:t>
            </a:r>
            <a:r>
              <a:rPr lang="pl" sz="1100" u="sng">
                <a:solidFill>
                  <a:schemeClr val="hlink"/>
                </a:solidFill>
                <a:hlinkClick r:id="rId4"/>
              </a:rPr>
              <a:t>http://jalammar.github.io/illustrated-transformer/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3.</a:t>
            </a:r>
            <a:r>
              <a:rPr lang="pl"/>
              <a:t> Language Models are Unsupervised Multitask Learners.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chemeClr val="hlink"/>
                </a:solidFill>
                <a:hlinkClick r:id="rId5"/>
              </a:rPr>
              <a:t>https://d4mucfpksywv.cloudfront.net/better-language-models/language_models_are_unsupervised_multitask_learners.pdf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4. Prompt tuning: </a:t>
            </a:r>
            <a:r>
              <a:rPr lang="pl" sz="1100" u="sng">
                <a:solidFill>
                  <a:schemeClr val="hlink"/>
                </a:solidFill>
                <a:hlinkClick r:id="rId6"/>
              </a:rPr>
              <a:t>https://huggingface.co/docs/peft/conceptual_guides/prompting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5. Fine-tuning: </a:t>
            </a:r>
            <a:r>
              <a:rPr lang="pl" sz="1100" u="sng">
                <a:solidFill>
                  <a:schemeClr val="hlink"/>
                </a:solidFill>
                <a:hlinkClick r:id="rId7"/>
              </a:rPr>
              <a:t>https://huggingface.co/docs/transformers/training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Thank you :)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Agenda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17721"/>
            <a:ext cx="85206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rgbClr val="073763"/>
                </a:solidFill>
              </a:rPr>
              <a:t>This presentation is for you if:</a:t>
            </a:r>
            <a:endParaRPr sz="2000">
              <a:solidFill>
                <a:srgbClr val="073763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2000"/>
              <a:buChar char="●"/>
            </a:pPr>
            <a:r>
              <a:rPr lang="pl" sz="2000">
                <a:solidFill>
                  <a:srgbClr val="073763"/>
                </a:solidFill>
              </a:rPr>
              <a:t>you know the basics of neural network</a:t>
            </a:r>
            <a:endParaRPr sz="2000">
              <a:solidFill>
                <a:srgbClr val="07376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Char char="●"/>
            </a:pPr>
            <a:r>
              <a:rPr lang="pl" sz="2000">
                <a:solidFill>
                  <a:srgbClr val="073763"/>
                </a:solidFill>
              </a:rPr>
              <a:t>and you are curious what Transformer is</a:t>
            </a:r>
            <a:endParaRPr sz="2000">
              <a:solidFill>
                <a:srgbClr val="073763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164963" y="322674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594500" y="2935781"/>
            <a:ext cx="1709100" cy="1376966"/>
            <a:chOff x="594500" y="1957150"/>
            <a:chExt cx="1709100" cy="1376966"/>
          </a:xfrm>
        </p:grpSpPr>
        <p:sp>
          <p:nvSpPr>
            <p:cNvPr id="71" name="Google Shape;71;p15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1230625" y="2042119"/>
              <a:ext cx="436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594500" y="2660916"/>
              <a:ext cx="17091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Transformer in details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2699425" y="2935781"/>
            <a:ext cx="1709100" cy="1376970"/>
            <a:chOff x="2699425" y="1957150"/>
            <a:chExt cx="1709100" cy="1376970"/>
          </a:xfrm>
        </p:grpSpPr>
        <p:sp>
          <p:nvSpPr>
            <p:cNvPr id="75" name="Google Shape;75;p15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73763"/>
                </a:solidFill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699425" y="2660920"/>
              <a:ext cx="17091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Attention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781425" y="2935781"/>
            <a:ext cx="1709100" cy="1376966"/>
            <a:chOff x="4781425" y="1957150"/>
            <a:chExt cx="1709100" cy="1376966"/>
          </a:xfrm>
        </p:grpSpPr>
        <p:sp>
          <p:nvSpPr>
            <p:cNvPr id="78" name="Google Shape;78;p15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4781425" y="2660916"/>
              <a:ext cx="17091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GPT-2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6863400" y="2935781"/>
            <a:ext cx="1709100" cy="1376967"/>
            <a:chOff x="6863400" y="1957150"/>
            <a:chExt cx="1709100" cy="1376967"/>
          </a:xfrm>
        </p:grpSpPr>
        <p:sp>
          <p:nvSpPr>
            <p:cNvPr id="81" name="Google Shape;81;p15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6863400" y="2660917"/>
              <a:ext cx="17091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Having fun :)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1600">
                  <a:solidFill>
                    <a:srgbClr val="073763"/>
                  </a:solidFill>
                  <a:latin typeface="Roboto"/>
                  <a:ea typeface="Roboto"/>
                  <a:cs typeface="Roboto"/>
                  <a:sym typeface="Roboto"/>
                </a:rPr>
                <a:t>tuning GPT-2</a:t>
              </a:r>
              <a:endParaRPr b="1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Google Shape;83;p15"/>
          <p:cNvSpPr/>
          <p:nvPr/>
        </p:nvSpPr>
        <p:spPr>
          <a:xfrm>
            <a:off x="4337175" y="322674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419150" y="322674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329825" y="3037340"/>
            <a:ext cx="436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l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416727" y="3041808"/>
            <a:ext cx="436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l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503630" y="3046275"/>
            <a:ext cx="436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l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73763"/>
                </a:solidFill>
              </a:rPr>
              <a:t>ChatGPT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2925"/>
            <a:ext cx="8524727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4375" y="2303330"/>
            <a:ext cx="9144000" cy="172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21625" y="1989152"/>
            <a:ext cx="11723076" cy="23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91625" y="654175"/>
            <a:ext cx="9143999" cy="17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247249"/>
            <a:ext cx="14822499" cy="2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How it started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473" y="1347725"/>
            <a:ext cx="5449052" cy="33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0" y="0"/>
            <a:ext cx="4017000" cy="5086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00" y="238912"/>
            <a:ext cx="3065500" cy="460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921750" y="0"/>
            <a:ext cx="217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Transformer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architecture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00" y="318625"/>
            <a:ext cx="3065500" cy="460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5200375" y="1718300"/>
            <a:ext cx="1476900" cy="28221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0"/>
            <a:ext cx="4017000" cy="5086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921750" y="0"/>
            <a:ext cx="217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Encoder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0" y="0"/>
            <a:ext cx="4017000" cy="5086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8395" l="1825" r="51004" t="30371"/>
          <a:stretch/>
        </p:blipFill>
        <p:spPr>
          <a:xfrm>
            <a:off x="5130000" y="267750"/>
            <a:ext cx="2354099" cy="46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921750" y="0"/>
            <a:ext cx="217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Encoder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00" y="267412"/>
            <a:ext cx="3065500" cy="460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2522675" y="365375"/>
            <a:ext cx="1476900" cy="41523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5126990" y="0"/>
            <a:ext cx="4017000" cy="5086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6048740" y="0"/>
            <a:ext cx="217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